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handoutMasterIdLst>
    <p:handoutMasterId r:id="rId20"/>
  </p:handoutMasterIdLst>
  <p:sldIdLst>
    <p:sldId id="292" r:id="rId3"/>
    <p:sldId id="257" r:id="rId4"/>
    <p:sldId id="256" r:id="rId5"/>
    <p:sldId id="259" r:id="rId6"/>
    <p:sldId id="262" r:id="rId7"/>
    <p:sldId id="263" r:id="rId8"/>
    <p:sldId id="275" r:id="rId9"/>
    <p:sldId id="264" r:id="rId10"/>
    <p:sldId id="278" r:id="rId11"/>
    <p:sldId id="266" r:id="rId12"/>
    <p:sldId id="267" r:id="rId13"/>
    <p:sldId id="268" r:id="rId14"/>
    <p:sldId id="269" r:id="rId15"/>
    <p:sldId id="270" r:id="rId16"/>
    <p:sldId id="279" r:id="rId17"/>
    <p:sldId id="283" r:id="rId18"/>
    <p:sldId id="28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99"/>
    <a:srgbClr val="33C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1F632-97E9-4495-8907-078249D62746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BBDB7-7492-4683-B75D-8716296C6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0108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CB350117-D701-4CFF-9DA1-A426169CA7C3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b="1" i="1" dirty="0">
                <a:solidFill>
                  <a:srgbClr val="FF0000"/>
                </a:solidFill>
              </a:rPr>
              <a:t>Роль педагога как фактор развития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ru-RU" b="1" i="1" dirty="0">
                <a:solidFill>
                  <a:srgbClr val="FF0000"/>
                </a:solidFill>
              </a:rPr>
              <a:t> речи детей дошкольного возраста»</a:t>
            </a:r>
            <a:r>
              <a:rPr lang="ru-RU" b="1" i="1" dirty="0"/>
              <a:t/>
            </a:r>
            <a:br>
              <a:rPr lang="ru-RU" b="1" i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sz="2000" dirty="0"/>
              <a:t>Презентацию</a:t>
            </a:r>
          </a:p>
          <a:p>
            <a:pPr algn="r"/>
            <a:r>
              <a:rPr lang="ru-RU" sz="2000" dirty="0"/>
              <a:t> подготовила </a:t>
            </a:r>
          </a:p>
          <a:p>
            <a:pPr algn="r"/>
            <a:r>
              <a:rPr lang="ru-RU" sz="2000" dirty="0"/>
              <a:t> учитель-логопед</a:t>
            </a:r>
          </a:p>
          <a:p>
            <a:pPr algn="r"/>
            <a:r>
              <a:rPr lang="ru-RU" sz="2000" dirty="0"/>
              <a:t> ДОУ№ 33 «Колобок»</a:t>
            </a:r>
          </a:p>
          <a:p>
            <a:pPr algn="r"/>
            <a:r>
              <a:rPr lang="ru-RU" sz="2000" dirty="0"/>
              <a:t> Кашапова Г.М.</a:t>
            </a:r>
          </a:p>
          <a:p>
            <a:pPr algn="r"/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099" y="0"/>
            <a:ext cx="9135901" cy="6858000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286248" y="428604"/>
            <a:ext cx="45353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5400" b="1" i="0" u="none" strike="noStrike" normalizeH="0" baseline="0" dirty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Чистота </a:t>
            </a:r>
            <a:endParaRPr lang="ru-RU" sz="54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720840"/>
            <a:ext cx="8286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altLang="ru-RU" sz="2400" dirty="0"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altLang="ru-RU" sz="2400" dirty="0">
                <a:latin typeface="Comic Sans MS" pitchFamily="66" charset="0"/>
              </a:rPr>
              <a:t>Отсутствие в речи лишних слов, слов – «паразитов».Это слова-связки, накрепко закрепившиеся в лексиконе человека Эти слова мешают пониманию речи.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57158" y="1517680"/>
            <a:ext cx="842968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ыражение в смысловых связях компонентов речи и отношений между частями и компонентами мысли.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Педагогу следует учитывать, что именно в дошкольном возрасте закладываются представления о структурных компонентах связного высказывания, формируются навыки использования различных способов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внутритекстовой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связи.</a:t>
            </a:r>
            <a:endParaRPr kumimoji="0" lang="ru-RU" sz="24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622" y="500042"/>
            <a:ext cx="4360489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5400" b="1" dirty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Логичность 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35901" cy="6858000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28596" y="719721"/>
            <a:ext cx="828680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У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мение использовать все языковые единицы с целью оптимального выражения информации.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Педагогу следует учитывать, что в дошкольном возрасте формируются основы лексического запаса ребенка, поэтому богатый лексикон самого педагога способствует: </a:t>
            </a: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185738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357188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не только расширению словарного запаса ребенка, </a:t>
            </a:r>
          </a:p>
          <a:p>
            <a:pPr marL="185738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357188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но и помогает сформировать у него навыки точности словоупотребления, выразительности и образности речи.</a:t>
            </a:r>
            <a:endParaRPr kumimoji="0" lang="ru-RU" sz="24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86380" y="571480"/>
            <a:ext cx="3490058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5400" b="1" dirty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Богатство</a:t>
            </a:r>
          </a:p>
        </p:txBody>
      </p:sp>
      <p:pic>
        <p:nvPicPr>
          <p:cNvPr id="5122" name="Picture 2" descr="Новости - ИА &quot;Новомосковск сегодня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30" t="11517" r="14987" b="3281"/>
          <a:stretch/>
        </p:blipFill>
        <p:spPr bwMode="auto">
          <a:xfrm>
            <a:off x="179512" y="1"/>
            <a:ext cx="4032448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00034" y="1017615"/>
            <a:ext cx="821537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857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>
                <a:tab pos="457200" algn="l"/>
              </a:tabLs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indent="1857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>
                <a:tab pos="457200" algn="l"/>
              </a:tabLst>
            </a:pP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indent="1857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Употребление в речи единиц,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соответствующих ситуации и условиям общения.</a:t>
            </a:r>
          </a:p>
          <a:p>
            <a:pPr marR="0" lvl="0" indent="1857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Уместность речи педагога предполагает, прежде всего, обладание чувством стиля. </a:t>
            </a:r>
          </a:p>
          <a:p>
            <a:pPr marR="0" lvl="0" indent="1857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Учет специфики дошкольного возраста нацеливает педагога на формирование у детей культуры речевого поведения:</a:t>
            </a:r>
          </a:p>
          <a:p>
            <a:pPr lvl="2" indent="185738"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навыков общения, </a:t>
            </a:r>
          </a:p>
          <a:p>
            <a:pPr lvl="2" indent="185738"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умения пользоваться разнообразными формулами речевого этикета, </a:t>
            </a:r>
          </a:p>
          <a:p>
            <a:pPr lvl="2" indent="185738"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ориентироваться на ситуацию общения, собеседника и др.</a:t>
            </a:r>
            <a:endParaRPr kumimoji="0" lang="ru-RU" sz="24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109" y="500042"/>
            <a:ext cx="4328429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5400" b="1" dirty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Уместность </a:t>
            </a:r>
          </a:p>
        </p:txBody>
      </p:sp>
      <p:pic>
        <p:nvPicPr>
          <p:cNvPr id="6146" name="Picture 2" descr="Балашов Дошкольные работники отмечают профессиональный праздник - БезФормата.Ru - Новост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1998" y="0"/>
            <a:ext cx="4143405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099" y="0"/>
            <a:ext cx="9135901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16016" y="1142984"/>
            <a:ext cx="3999388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Регуляция </a:t>
            </a:r>
          </a:p>
          <a:p>
            <a:r>
              <a:rPr lang="ru-RU" sz="5400" b="1" dirty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темпа</a:t>
            </a:r>
            <a:endParaRPr lang="ru-RU" sz="54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500306"/>
            <a:ext cx="8286808" cy="280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5738">
              <a:lnSpc>
                <a:spcPct val="90000"/>
              </a:lnSpc>
              <a:buBlip>
                <a:blip r:embed="rId3"/>
              </a:buBlip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indent="185738">
              <a:lnSpc>
                <a:spcPct val="90000"/>
              </a:lnSpc>
              <a:buBlip>
                <a:blip r:embed="rId3"/>
              </a:buBlip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indent="185738">
              <a:lnSpc>
                <a:spcPct val="90000"/>
              </a:lnSpc>
              <a:buBlip>
                <a:blip r:embed="rId3"/>
              </a:buBlip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indent="185738" algn="ctr">
              <a:lnSpc>
                <a:spcPct val="90000"/>
              </a:lnSpc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Ребенок не способен следить за содержанием слишком быстрой речи 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indent="185738" algn="ctr">
              <a:lnSpc>
                <a:spcPct val="90000"/>
              </a:lnSpc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Недопустима и слишком медленная, растянутая речь</a:t>
            </a:r>
          </a:p>
        </p:txBody>
      </p:sp>
    </p:spTree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ru-RU" altLang="ru-RU" sz="4800" b="1" dirty="0">
                <a:solidFill>
                  <a:srgbClr val="009999"/>
                </a:solidFill>
                <a:latin typeface="Comic Sans MS" pitchFamily="66" charset="0"/>
              </a:rPr>
              <a:t>Регуляция силы голоса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5057775"/>
            <a:ext cx="8964612" cy="1800225"/>
          </a:xfrm>
        </p:spPr>
        <p:txBody>
          <a:bodyPr/>
          <a:lstStyle/>
          <a:p>
            <a:pPr algn="ctr">
              <a:buNone/>
            </a:pPr>
            <a:r>
              <a:rPr lang="ru-RU" altLang="ru-RU" sz="3600" dirty="0">
                <a:latin typeface="Comic Sans MS" pitchFamily="66" charset="0"/>
              </a:rPr>
              <a:t>Говорить настолько громко или тихо, насколько этого требуют условия момента или содержания речи. </a:t>
            </a:r>
          </a:p>
        </p:txBody>
      </p:sp>
      <p:pic>
        <p:nvPicPr>
          <p:cNvPr id="12292" name="Picture 4" descr="9214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484313"/>
            <a:ext cx="3425825" cy="359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19093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/>
              <a:t>ЗВУКОВАЯ СТОРОНА РЕЧИ- </a:t>
            </a:r>
          </a:p>
          <a:p>
            <a:pPr algn="ctr">
              <a:buNone/>
            </a:pPr>
            <a:r>
              <a:rPr lang="ru-RU" dirty="0"/>
              <a:t>чистое звукопроизношение ,четкая </a:t>
            </a:r>
            <a:r>
              <a:rPr lang="ru-RU" dirty="0" err="1"/>
              <a:t>дикция,необходимы</a:t>
            </a:r>
            <a:r>
              <a:rPr lang="ru-RU" dirty="0"/>
              <a:t> богатая мимика, </a:t>
            </a:r>
            <a:r>
              <a:rPr lang="ru-RU" dirty="0" err="1"/>
              <a:t>приветливый,доброжелательный</a:t>
            </a:r>
            <a:r>
              <a:rPr lang="ru-RU" dirty="0"/>
              <a:t> тон по отношению ко всем окружающим.</a:t>
            </a:r>
          </a:p>
        </p:txBody>
      </p:sp>
    </p:spTree>
    <p:extLst>
      <p:ext uri="{BB962C8B-B14F-4D97-AF65-F5344CB8AC3E}">
        <p14:creationId xmlns:p14="http://schemas.microsoft.com/office/powerpoint/2010/main" xmlns="" val="3637178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941888"/>
            <a:ext cx="8229600" cy="1143000"/>
          </a:xfrm>
        </p:spPr>
        <p:txBody>
          <a:bodyPr/>
          <a:lstStyle/>
          <a:p>
            <a:r>
              <a:rPr lang="ru-RU" altLang="ru-RU" b="1" dirty="0">
                <a:solidFill>
                  <a:srgbClr val="009999"/>
                </a:solidFill>
                <a:latin typeface="Comic Sans MS" pitchFamily="66" charset="0"/>
              </a:rPr>
              <a:t>Воспитателю необходимо постоянно самосовершенствоваться…</a:t>
            </a:r>
            <a:endParaRPr lang="ru-RU" altLang="ru-RU" sz="4000" dirty="0">
              <a:solidFill>
                <a:srgbClr val="009999"/>
              </a:solidFill>
            </a:endParaRPr>
          </a:p>
        </p:txBody>
      </p:sp>
      <p:pic>
        <p:nvPicPr>
          <p:cNvPr id="15364" name="Picture 4" descr="self-improvem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76250"/>
            <a:ext cx="3373437" cy="413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2844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86" y="642918"/>
            <a:ext cx="771530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>
                  <a:solidFill>
                    <a:srgbClr val="009999"/>
                  </a:solidFill>
                </a:ln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Культура речи детей неразрывно связана с культурой речи воспитателя и всех окружающих</a:t>
            </a:r>
            <a:endParaRPr lang="ru-RU" sz="3200" b="1" dirty="0">
              <a:ln w="11430">
                <a:solidFill>
                  <a:srgbClr val="009999"/>
                </a:solidFill>
              </a:ln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Рисунок 7" descr="f0a268733062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5357850" cy="3300125"/>
          </a:xfrm>
          <a:prstGeom prst="rect">
            <a:avLst/>
          </a:prstGeom>
        </p:spPr>
      </p:pic>
    </p:spTree>
  </p:cSld>
  <p:clrMapOvr>
    <a:masterClrMapping/>
  </p:clrMapOvr>
  <p:transition spd="slow">
    <p:pull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35901" cy="6858000"/>
          </a:xfrm>
          <a:prstGeom prst="rect">
            <a:avLst/>
          </a:prstGeom>
        </p:spPr>
      </p:pic>
      <p:pic>
        <p:nvPicPr>
          <p:cNvPr id="9" name="Picture 3" descr="stem_leaf.png"/>
          <p:cNvPicPr/>
          <p:nvPr/>
        </p:nvPicPr>
        <p:blipFill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lum bright="-29000" contrast="44000"/>
          </a:blip>
          <a:srcRect/>
          <a:stretch>
            <a:fillRect/>
          </a:stretch>
        </p:blipFill>
        <p:spPr>
          <a:xfrm>
            <a:off x="5143504" y="1500174"/>
            <a:ext cx="2413907" cy="455567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28596" y="1142984"/>
            <a:ext cx="5512864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ТРЕБОВАНИЯ</a:t>
            </a:r>
            <a:endParaRPr lang="ru-RU" sz="60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9" name="Рисунок 18" descr="post7683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071678"/>
            <a:ext cx="4156371" cy="45720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4810" y="1928802"/>
            <a:ext cx="464347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К РЕЧИ ПЕДАГОГА</a:t>
            </a:r>
            <a:endParaRPr lang="ru-RU" sz="60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357166"/>
            <a:ext cx="8286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429124" y="928670"/>
            <a:ext cx="4384534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Грамотность</a:t>
            </a:r>
            <a:endParaRPr lang="ru-RU" sz="54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3000372"/>
            <a:ext cx="8358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5738" algn="ctr">
              <a:tabLst>
                <a:tab pos="449263" algn="l"/>
              </a:tabLst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Следует разбираться в особенностях своей речи, </a:t>
            </a:r>
          </a:p>
          <a:p>
            <a:pPr indent="185738" algn="ctr">
              <a:tabLst>
                <a:tab pos="449263" algn="l"/>
              </a:tabLst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Учитывать ее ошибки и погрешности, </a:t>
            </a:r>
          </a:p>
          <a:p>
            <a:pPr indent="185738" algn="ctr">
              <a:tabLst>
                <a:tab pos="449263" algn="l"/>
              </a:tabLst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Бороться с ними путем постоянного самоконтроля и совершенствования своего языка</a:t>
            </a:r>
          </a:p>
        </p:txBody>
      </p:sp>
    </p:spTree>
  </p:cSld>
  <p:clrMapOvr>
    <a:masterClrMapping/>
  </p:clrMapOvr>
  <p:transition spd="slow">
    <p:split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141888"/>
            <a:ext cx="9135901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785794"/>
            <a:ext cx="459426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5400" b="1" i="0" u="none" strike="noStrike" normalizeH="0" baseline="0" dirty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Точность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2786058"/>
            <a:ext cx="82153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altLang="ru-RU" sz="2400" dirty="0">
                <a:latin typeface="Comic Sans MS" pitchFamily="66" charset="0"/>
              </a:rPr>
              <a:t>Педагог должен обращать особое внимание на смысловую сторону </a:t>
            </a:r>
            <a:r>
              <a:rPr lang="ru-RU" altLang="ru-RU" sz="2400" dirty="0" err="1">
                <a:latin typeface="Comic Sans MS" pitchFamily="66" charset="0"/>
              </a:rPr>
              <a:t>речи,т.к</a:t>
            </a:r>
            <a:r>
              <a:rPr lang="ru-RU" altLang="ru-RU" sz="2400" dirty="0">
                <a:latin typeface="Comic Sans MS" pitchFamily="66" charset="0"/>
              </a:rPr>
              <a:t>. это способствует формированию у детей навыков точности словоупотребления.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71736" y="500042"/>
            <a:ext cx="6211957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Эмоциональность</a:t>
            </a:r>
            <a:endParaRPr lang="ru-RU" sz="54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000240"/>
            <a:ext cx="82153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5738">
              <a:buBlip>
                <a:blip r:embed="rId3"/>
              </a:buBlip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indent="185738">
              <a:buBlip>
                <a:blip r:embed="rId3"/>
              </a:buBlip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indent="185738" algn="ctr"/>
            <a:r>
              <a:rPr lang="ru-RU" sz="2400" dirty="0">
                <a:latin typeface="Arial" pitchFamily="34" charset="0"/>
                <a:cs typeface="Arial" pitchFamily="34" charset="0"/>
              </a:rPr>
              <a:t>Дети отзывчивы на эмоциональное поведение взрослых; </a:t>
            </a:r>
          </a:p>
          <a:p>
            <a:pPr indent="185738" algn="ctr"/>
            <a:r>
              <a:rPr lang="ru-RU" sz="2400" dirty="0">
                <a:latin typeface="Arial" pitchFamily="34" charset="0"/>
                <a:cs typeface="Arial" pitchFamily="34" charset="0"/>
              </a:rPr>
              <a:t>Проявляют эмоциональную чуткость ко всем действиям педагога, особым образом реагируя на его голос, настроение, мимику, жесты. </a:t>
            </a:r>
          </a:p>
        </p:txBody>
      </p:sp>
    </p:spTree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 b="1" dirty="0">
                <a:solidFill>
                  <a:srgbClr val="009999"/>
                </a:solidFill>
                <a:latin typeface="Comic Sans MS" pitchFamily="66" charset="0"/>
              </a:rPr>
              <a:t>Простота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4670425"/>
            <a:ext cx="8893175" cy="2187575"/>
          </a:xfrm>
        </p:spPr>
        <p:txBody>
          <a:bodyPr/>
          <a:lstStyle/>
          <a:p>
            <a:pPr algn="ctr">
              <a:lnSpc>
                <a:spcPct val="80000"/>
              </a:lnSpc>
              <a:buNone/>
            </a:pPr>
            <a:r>
              <a:rPr lang="ru-RU" altLang="ru-RU" dirty="0">
                <a:latin typeface="Comic Sans MS" pitchFamily="66" charset="0"/>
              </a:rPr>
              <a:t>    Необходима для того, чтобы правильно и ярко изображать процессы создания фактов человеком и процессы влияния фактов на человека.</a:t>
            </a:r>
            <a:r>
              <a:rPr lang="ru-RU" altLang="ru-RU" sz="2800" dirty="0">
                <a:latin typeface="Comic Sans MS" pitchFamily="66" charset="0"/>
              </a:rPr>
              <a:t> 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altLang="ru-RU" sz="24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039682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4282" y="285728"/>
            <a:ext cx="5990743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Выразительность</a:t>
            </a:r>
            <a:endParaRPr lang="ru-RU" sz="54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79512" y="3064316"/>
            <a:ext cx="853589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   О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собенность речи, захватывающая внимание и создающая атмосферу эмоционального сопереживания. Выразительность речи педагога является мощным орудием воздействия на ребенка. </a:t>
            </a:r>
          </a:p>
        </p:txBody>
      </p:sp>
    </p:spTree>
  </p:cSld>
  <p:clrMapOvr>
    <a:masterClrMapping/>
  </p:clrMapOvr>
  <p:transition spd="slow">
    <p:diamond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solidFill>
                  <a:srgbClr val="009999"/>
                </a:solidFill>
                <a:latin typeface="Comic Sans MS" pitchFamily="66" charset="0"/>
              </a:rPr>
              <a:t>Правильность словесных обозначений</a:t>
            </a:r>
            <a:r>
              <a:rPr lang="ru-RU" altLang="ru-RU" sz="4000" dirty="0">
                <a:solidFill>
                  <a:srgbClr val="009999"/>
                </a:solidFill>
              </a:rPr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5013325"/>
            <a:ext cx="8229600" cy="1541463"/>
          </a:xfrm>
        </p:spPr>
        <p:txBody>
          <a:bodyPr/>
          <a:lstStyle/>
          <a:p>
            <a:pPr algn="ctr">
              <a:buNone/>
            </a:pPr>
            <a:r>
              <a:rPr lang="ru-RU" altLang="ru-RU" sz="3600" dirty="0">
                <a:latin typeface="Comic Sans MS" pitchFamily="66" charset="0"/>
              </a:rPr>
              <a:t>Соответствие речи языковым нормам.</a:t>
            </a:r>
          </a:p>
        </p:txBody>
      </p:sp>
      <p:pic>
        <p:nvPicPr>
          <p:cNvPr id="10245" name="Picture 5" descr="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700213"/>
            <a:ext cx="4752975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7480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213">
  <a:themeElements>
    <a:clrScheme name="Оформление по умолчанию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A50021"/>
      </a:hlink>
      <a:folHlink>
        <a:srgbClr val="808080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A50021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BE135B8-1A27-4040-9F12-32549F8E10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Тема213</Template>
  <TotalTime>429</TotalTime>
  <Words>411</Words>
  <Application>Microsoft Office PowerPoint</Application>
  <PresentationFormat>Экран (4:3)</PresentationFormat>
  <Paragraphs>69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Тема213</vt:lpstr>
      <vt:lpstr>«Роль педагога как фактор развития  речи детей дошкольного возраста»  </vt:lpstr>
      <vt:lpstr>Слайд 2</vt:lpstr>
      <vt:lpstr>Слайд 3</vt:lpstr>
      <vt:lpstr>Слайд 4</vt:lpstr>
      <vt:lpstr>Слайд 5</vt:lpstr>
      <vt:lpstr>Слайд 6</vt:lpstr>
      <vt:lpstr>Простота</vt:lpstr>
      <vt:lpstr>Слайд 8</vt:lpstr>
      <vt:lpstr>Правильность словесных обозначений </vt:lpstr>
      <vt:lpstr>Слайд 10</vt:lpstr>
      <vt:lpstr>Слайд 11</vt:lpstr>
      <vt:lpstr>Слайд 12</vt:lpstr>
      <vt:lpstr>Слайд 13</vt:lpstr>
      <vt:lpstr>Слайд 14</vt:lpstr>
      <vt:lpstr>Регуляция силы голоса</vt:lpstr>
      <vt:lpstr>Слайд 16</vt:lpstr>
      <vt:lpstr>Воспитателю необходимо постоянно самосовершенствоваться…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Требования к речи педагога</dc:title>
  <dc:creator>Татьяна Булина</dc:creator>
  <cp:lastModifiedBy>lenovo</cp:lastModifiedBy>
  <cp:revision>76</cp:revision>
  <dcterms:created xsi:type="dcterms:W3CDTF">2013-01-20T16:18:43Z</dcterms:created>
  <dcterms:modified xsi:type="dcterms:W3CDTF">2024-12-07T08:52:05Z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TC300101909990</vt:lpwstr>
  </property>
</Properties>
</file>